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Baikal.Zmeinaya_buhta.JPG?uselang=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B%D0%BE%D0%B2%D0%BE" TargetMode="External"/><Relationship Id="rId13" Type="http://schemas.openxmlformats.org/officeDocument/2006/relationships/hyperlink" Target="http://ru.wikipedia.org/wiki/%D0%90%D1%81%D0%B1%D0%B5%D1%81%D1%82" TargetMode="External"/><Relationship Id="rId3" Type="http://schemas.openxmlformats.org/officeDocument/2006/relationships/hyperlink" Target="http://ru.wikipedia.org/wiki/%D0%92%D0%BE%D0%BB%D1%8C%D1%84%D1%80%D0%B0%D0%BC" TargetMode="External"/><Relationship Id="rId7" Type="http://schemas.openxmlformats.org/officeDocument/2006/relationships/hyperlink" Target="http://ru.wikipedia.org/wiki/%D0%91%D0%B5%D1%80%D0%B8%D0%BB%D0%BB%D0%B8%D0%B9" TargetMode="External"/><Relationship Id="rId12" Type="http://schemas.openxmlformats.org/officeDocument/2006/relationships/hyperlink" Target="http://ru.wikipedia.org/wiki/%D0%9A%D0%B0%D0%BC%D0%B5%D0%BD%D0%BD%D1%8B%D0%B9_%D1%83%D0%B3%D0%BE%D0%BB%D1%8C" TargetMode="External"/><Relationship Id="rId17" Type="http://schemas.openxmlformats.org/officeDocument/2006/relationships/image" Target="../media/image35.jpeg"/><Relationship Id="rId2" Type="http://schemas.openxmlformats.org/officeDocument/2006/relationships/hyperlink" Target="http://ru.wikipedia.org/wiki/%D0%97%D0%BE%D0%BB%D0%BE%D1%82%D0%BE" TargetMode="External"/><Relationship Id="rId16" Type="http://schemas.openxmlformats.org/officeDocument/2006/relationships/hyperlink" Target="http://ru.wikipedia.org/wiki/%D0%93%D1%80%D0%B0%D1%84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C%D0%BE%D0%BB%D0%B8%D0%B1%D0%B4%D0%B5%D0%BD" TargetMode="External"/><Relationship Id="rId11" Type="http://schemas.openxmlformats.org/officeDocument/2006/relationships/hyperlink" Target="http://ru.wikipedia.org/wiki/%D0%91%D1%83%D1%80%D1%8B%D0%B9_%D1%83%D0%B3%D0%BE%D0%BB%D1%8C" TargetMode="External"/><Relationship Id="rId5" Type="http://schemas.openxmlformats.org/officeDocument/2006/relationships/hyperlink" Target="http://ru.wikipedia.org/wiki/%D0%9F%D0%BE%D0%BB%D0%B8%D0%BC%D0%B5%D1%82%D0%B0%D0%BB%D0%BB%D0%B8%D1%87%D0%B5%D1%81%D0%BA%D0%B8%D0%B5_%D1%80%D1%83%D0%B4%D1%8B" TargetMode="External"/><Relationship Id="rId15" Type="http://schemas.openxmlformats.org/officeDocument/2006/relationships/hyperlink" Target="http://ru.wikipedia.org/wiki/%D0%A4%D0%BE%D1%81%D1%84%D0%BE%D1%80%D0%B8%D1%82" TargetMode="External"/><Relationship Id="rId10" Type="http://schemas.openxmlformats.org/officeDocument/2006/relationships/hyperlink" Target="http://ru.wikipedia.org/wiki/%D0%9F%D0%BB%D0%B0%D0%B2%D0%B8%D0%BA%D0%BE%D0%B2%D1%8B%D0%B9_%D1%88%D0%BF%D0%B0%D1%82" TargetMode="External"/><Relationship Id="rId4" Type="http://schemas.openxmlformats.org/officeDocument/2006/relationships/hyperlink" Target="http://ru.wikipedia.org/wiki/%D0%A3%D1%80%D0%B0%D0%BD_(%D1%8D%D0%BB%D0%B5%D0%BC%D0%B5%D0%BD%D1%82)" TargetMode="External"/><Relationship Id="rId9" Type="http://schemas.openxmlformats.org/officeDocument/2006/relationships/hyperlink" Target="http://ru.wikipedia.org/wiki/%D0%90%D0%BB%D1%8E%D0%BC%D0%B8%D0%BD%D0%B8%D0%B9" TargetMode="External"/><Relationship Id="rId14" Type="http://schemas.openxmlformats.org/officeDocument/2006/relationships/hyperlink" Target="http://ru.wikipedia.org/wiki/%D0%90%D0%BF%D0%B0%D1%82%D0%B8%D1%8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ru.wikipedia.org/wiki/%D0%A1%D0%B2%D0%B8%D0%BD%D0%B5%D1%86" TargetMode="External"/><Relationship Id="rId7" Type="http://schemas.openxmlformats.org/officeDocument/2006/relationships/hyperlink" Target="http://ru.wikipedia.org/wiki/%D0%A5%D1%80%D0%B8%D0%B7%D0%BE%D1%82%D0%B8%D0%BB-%D0%B0%D1%81%D0%B1%D0%B5%D1%81%D1%82" TargetMode="External"/><Relationship Id="rId2" Type="http://schemas.openxmlformats.org/officeDocument/2006/relationships/hyperlink" Target="http://ru.wikipedia.org/wiki/%D0%A6%D0%B8%D0%BD%D0%B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F%D0%BB%D0%B0%D0%B2%D0%B8%D0%BA%D0%BE%D0%B2%D1%8B%D0%B9_%D1%88%D0%BF%D0%B0%D1%82" TargetMode="External"/><Relationship Id="rId5" Type="http://schemas.openxmlformats.org/officeDocument/2006/relationships/hyperlink" Target="http://ru.wikipedia.org/wiki/%D0%92%D0%BE%D0%BB%D1%8C%D1%84%D1%80%D0%B0%D0%BC" TargetMode="External"/><Relationship Id="rId4" Type="http://schemas.openxmlformats.org/officeDocument/2006/relationships/hyperlink" Target="http://ru.wikipedia.org/wiki/%D0%9C%D0%BE%D0%BB%D0%B8%D0%B1%D0%B4%D0%B5%D0%BD" TargetMode="External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A0%D0%B5%D0%BB%D1%8C%D0%B5%D1%84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%D0%92%D0%BE%D1%81%D1%82%D0%BE%D1%87%D0%BD%D0%B0%D1%8F_%D0%A1%D0%B8%D0%B1%D0%B8%D1%80%D1%8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//commons.wikimedia.org/wiki/File:%D0%92_%D0%B4%D0%BE%D0%BB%D0%B8%D0%BD%D0%B5_%D0%B2%D1%83%D0%BB%D0%BA%D0%B0%D0%BD%D0%BE%D0%B2.jpg?uselang=ru" TargetMode="External"/><Relationship Id="rId5" Type="http://schemas.openxmlformats.org/officeDocument/2006/relationships/hyperlink" Target="http://ru.wikipedia.org/wiki/%D0%92%D0%BE%D1%81%D1%82%D0%BE%D1%87%D0%BD%D1%8B%D0%B9_%D0%A1%D0%B0%D1%8F%D0%BD" TargetMode="External"/><Relationship Id="rId4" Type="http://schemas.openxmlformats.org/officeDocument/2006/relationships/hyperlink" Target="http://ru.wikipedia.org/wiki/%D0%9C%D1%83%D0%BD%D0%BA%D1%83-%D0%A1%D0%B0%D1%80%D0%B4%D1%8B%D0%B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Республика Бурятия – мой родной край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1\Мои документы\Мои рисунки\СИМВОЛИКА\чапрп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412" y="1785926"/>
            <a:ext cx="4935984" cy="4837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14208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Всего на её территории протекает более 30 000 рек общей протяженностью около 150 тыс. км. Из них лишь 25 относятся к категории больших и средних.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http://upload.wikimedia.org/wikipedia/commons/thumb/7/73/Baikal.Zmeinaya_buhta.JPG/220px-Baikal.Zmeinaya_buhta.JPG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Картинки\картинки\Бурятия\Otkritk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6286544" cy="395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7965304" cy="7921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Главное богатство республики – озеро Байкал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519591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Озеро </a:t>
            </a:r>
            <a:r>
              <a:rPr lang="ru-RU" u="sng" dirty="0" smtClean="0">
                <a:solidFill>
                  <a:srgbClr val="FF0000"/>
                </a:solidFill>
              </a:rPr>
              <a:t>Байкал</a:t>
            </a:r>
            <a:r>
              <a:rPr lang="ru-RU" dirty="0" smtClean="0"/>
              <a:t> и окружающую его территорию населяют 2500 различных видов животных и рыб, 250 из которых </a:t>
            </a:r>
            <a:r>
              <a:rPr lang="ru-RU" u="sng" dirty="0" err="1" smtClean="0">
                <a:solidFill>
                  <a:srgbClr val="FF0000"/>
                </a:solidFill>
              </a:rPr>
              <a:t>эндемичны</a:t>
            </a:r>
            <a:r>
              <a:rPr lang="ru-RU" dirty="0" smtClean="0"/>
              <a:t>. Наиболее известны </a:t>
            </a:r>
            <a:r>
              <a:rPr lang="ru-RU" u="sng" dirty="0" smtClean="0">
                <a:solidFill>
                  <a:srgbClr val="FF0000"/>
                </a:solidFill>
              </a:rPr>
              <a:t>байкальский омуль</a:t>
            </a:r>
            <a:r>
              <a:rPr lang="ru-RU" dirty="0" smtClean="0"/>
              <a:t> — промысловая рыба семейства </a:t>
            </a:r>
            <a:r>
              <a:rPr lang="ru-RU" u="sng" dirty="0" smtClean="0">
                <a:solidFill>
                  <a:srgbClr val="FF0000"/>
                </a:solidFill>
              </a:rPr>
              <a:t>лососёвых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а также живородящая </a:t>
            </a:r>
            <a:r>
              <a:rPr lang="ru-RU" u="sng" dirty="0" smtClean="0">
                <a:solidFill>
                  <a:srgbClr val="FF0000"/>
                </a:solidFill>
              </a:rPr>
              <a:t>голомянка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прозрачная рыба без чешуи и плавательного пузыря. Символ Байкала — </a:t>
            </a:r>
            <a:r>
              <a:rPr lang="ru-RU" u="sng" dirty="0" smtClean="0">
                <a:solidFill>
                  <a:srgbClr val="FF0000"/>
                </a:solidFill>
              </a:rPr>
              <a:t>нерпа</a:t>
            </a:r>
            <a:r>
              <a:rPr lang="ru-RU" dirty="0" smtClean="0"/>
              <a:t>. Тайну происхождения этого пресноводного тюленя в озере пока не удалось разгадать.</a:t>
            </a:r>
          </a:p>
          <a:p>
            <a:endParaRPr lang="ru-RU" dirty="0"/>
          </a:p>
        </p:txBody>
      </p:sp>
      <p:pic>
        <p:nvPicPr>
          <p:cNvPr id="26626" name="Picture 2" descr="C:\Documents and Settings\1\Мои документы\Мои рисунки\ЖИВОТНЫЕ\фото\animals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7193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4983480"/>
            <a:ext cx="4329114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Осётр байкальский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2643182"/>
            <a:ext cx="3931920" cy="714380"/>
          </a:xfrm>
        </p:spPr>
        <p:txBody>
          <a:bodyPr/>
          <a:lstStyle/>
          <a:p>
            <a:r>
              <a:rPr lang="ru-RU" dirty="0" smtClean="0"/>
              <a:t>Таймень </a:t>
            </a:r>
            <a:endParaRPr lang="ru-RU" dirty="0"/>
          </a:p>
        </p:txBody>
      </p:sp>
      <p:pic>
        <p:nvPicPr>
          <p:cNvPr id="23554" name="Picture 2" descr="C:\Documents and Settings\1\Рабочий стол\Новая папка\осет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930650" cy="2620433"/>
          </a:xfrm>
          <a:prstGeom prst="rect">
            <a:avLst/>
          </a:prstGeom>
          <a:noFill/>
        </p:spPr>
      </p:pic>
      <p:pic>
        <p:nvPicPr>
          <p:cNvPr id="23556" name="Picture 4" descr="C:\Documents and Settings\1\Рабочий стол\Новая папка\таймень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464088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5" y="579438"/>
            <a:ext cx="3512023" cy="792162"/>
          </a:xfrm>
        </p:spPr>
        <p:txBody>
          <a:bodyPr/>
          <a:lstStyle/>
          <a:p>
            <a:r>
              <a:rPr lang="ru-RU" dirty="0" smtClean="0"/>
              <a:t>Голомянка </a:t>
            </a:r>
            <a:endParaRPr lang="ru-RU" dirty="0"/>
          </a:p>
        </p:txBody>
      </p:sp>
      <p:pic>
        <p:nvPicPr>
          <p:cNvPr id="24578" name="Picture 2" descr="C:\Documents and Settings\1\Рабочий стол\Новая папка\i[2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550503" cy="2214578"/>
          </a:xfrm>
          <a:prstGeom prst="rect">
            <a:avLst/>
          </a:prstGeom>
          <a:noFill/>
        </p:spPr>
      </p:pic>
      <p:pic>
        <p:nvPicPr>
          <p:cNvPr id="24579" name="Picture 3" descr="C:\Documents and Settings\1\Рабочий стол\Новая папка\izobrazhenie-26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14686"/>
            <a:ext cx="464503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428604"/>
            <a:ext cx="4110548" cy="450915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Бо́льшая</a:t>
            </a:r>
            <a:r>
              <a:rPr lang="ru-RU" dirty="0" smtClean="0"/>
              <a:t> часть территории Бурятии занята лесами (83 % площади). Весной расцветает </a:t>
            </a:r>
            <a:r>
              <a:rPr lang="ru-RU" u="sng" dirty="0" smtClean="0">
                <a:solidFill>
                  <a:srgbClr val="FF0000"/>
                </a:solidFill>
              </a:rPr>
              <a:t>рододендрон </a:t>
            </a:r>
            <a:r>
              <a:rPr lang="ru-RU" u="sng" dirty="0" err="1" smtClean="0">
                <a:solidFill>
                  <a:srgbClr val="FF0000"/>
                </a:solidFill>
              </a:rPr>
              <a:t>даурский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(называемый местным населением багульником). </a:t>
            </a:r>
            <a:endParaRPr lang="ru-RU" dirty="0"/>
          </a:p>
        </p:txBody>
      </p:sp>
      <p:pic>
        <p:nvPicPr>
          <p:cNvPr id="25602" name="Picture 2" descr="C:\Documents and Settings\1\Рабочий стол\Новая папка\3CAZV6RQ9CACZ1M7MCAHU6KFYCASI2NAICAVDH6ELCAM92UNACAKR9U4VCALBUEALCAGJN1OWCAE20MT8CAGWV3Q1CAPJKKGYCARAVKV1CA6LYYTLCA2N7CRZCA6SQ0W5CAPEV8BUCALG5U60CAKUEV4QCA8TLLV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79"/>
            <a:ext cx="3714776" cy="2603815"/>
          </a:xfrm>
          <a:prstGeom prst="rect">
            <a:avLst/>
          </a:prstGeom>
          <a:noFill/>
        </p:spPr>
      </p:pic>
      <p:pic>
        <p:nvPicPr>
          <p:cNvPr id="25603" name="Picture 3" descr="C:\Documents and Settings\1\Рабочий стол\Новая папка\i[3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0059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500042"/>
            <a:ext cx="3931920" cy="3000396"/>
          </a:xfrm>
        </p:spPr>
        <p:txBody>
          <a:bodyPr/>
          <a:lstStyle/>
          <a:p>
            <a:r>
              <a:rPr lang="ru-RU" b="1" dirty="0" smtClean="0"/>
              <a:t>В тайге обитают соболь, белка, лисица, колонок, горностай, рысь, косуля, кабарга, изюбрь, лось, кабан, медведь.</a:t>
            </a:r>
            <a:endParaRPr lang="ru-RU" b="1" dirty="0"/>
          </a:p>
        </p:txBody>
      </p:sp>
      <p:pic>
        <p:nvPicPr>
          <p:cNvPr id="27650" name="Picture 2" descr="C:\Documents and Settings\1\Мои документы\Мои рисунки\ЖИВОТНЫЕ\фото\animals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3930650" cy="2661322"/>
          </a:xfrm>
          <a:prstGeom prst="rect">
            <a:avLst/>
          </a:prstGeom>
          <a:noFill/>
        </p:spPr>
      </p:pic>
      <p:pic>
        <p:nvPicPr>
          <p:cNvPr id="27651" name="Picture 3" descr="C:\Documents and Settings\1\Мои документы\Мои рисунки\ЖИВОТНЫЕ\фото\animals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67109"/>
            <a:ext cx="5086336" cy="339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Соболь </a:t>
            </a:r>
            <a:r>
              <a:rPr lang="ru-RU" dirty="0" err="1" smtClean="0"/>
              <a:t>баргузинский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071942"/>
            <a:ext cx="393192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Белка </a:t>
            </a:r>
            <a:endParaRPr lang="ru-RU" dirty="0"/>
          </a:p>
        </p:txBody>
      </p:sp>
      <p:pic>
        <p:nvPicPr>
          <p:cNvPr id="28674" name="Picture 2" descr="C:\Documents and Settings\1\Рабочий стол\Новая папка\i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987192" cy="3286148"/>
          </a:xfrm>
          <a:prstGeom prst="rect">
            <a:avLst/>
          </a:prstGeom>
          <a:noFill/>
        </p:spPr>
      </p:pic>
      <p:pic>
        <p:nvPicPr>
          <p:cNvPr id="28675" name="Picture 3" descr="C:\Documents and Settings\1\Рабочий стол\Новая папка\i[7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386179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Лисица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9189" y="3857628"/>
            <a:ext cx="3654899" cy="928694"/>
          </a:xfrm>
        </p:spPr>
        <p:txBody>
          <a:bodyPr/>
          <a:lstStyle/>
          <a:p>
            <a:r>
              <a:rPr lang="ru-RU" dirty="0" smtClean="0"/>
              <a:t>Колонок </a:t>
            </a:r>
            <a:endParaRPr lang="ru-RU" dirty="0"/>
          </a:p>
        </p:txBody>
      </p:sp>
      <p:pic>
        <p:nvPicPr>
          <p:cNvPr id="29698" name="Picture 2" descr="C:\Documents and Settings\1\Рабочий стол\Новая папка\ICAB7OPVTCANATG72CAO0ZEEJCADR79A3CA67QAOGCASQ9G08CAHXSBW3CA80MTZWCAJKR2H3CATC6B0MCAMI0FZKCAHIIEOLCAYI4AEVCAMULOHLCAHXBN0OCA6K7P9ECACOOGUFCAUWAPO6CA95IIVWCAS2J3J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455" y="1643050"/>
            <a:ext cx="4286280" cy="3214710"/>
          </a:xfrm>
          <a:prstGeom prst="rect">
            <a:avLst/>
          </a:prstGeom>
          <a:noFill/>
        </p:spPr>
      </p:pic>
      <p:pic>
        <p:nvPicPr>
          <p:cNvPr id="29699" name="Picture 3" descr="C:\Documents and Settings\1\Рабочий стол\Новая папка\колонок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400052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Горностай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2643182"/>
            <a:ext cx="3931920" cy="857256"/>
          </a:xfrm>
        </p:spPr>
        <p:txBody>
          <a:bodyPr/>
          <a:lstStyle/>
          <a:p>
            <a:r>
              <a:rPr lang="ru-RU" dirty="0" smtClean="0"/>
              <a:t>Кабан </a:t>
            </a:r>
            <a:endParaRPr lang="ru-RU" dirty="0"/>
          </a:p>
        </p:txBody>
      </p:sp>
      <p:pic>
        <p:nvPicPr>
          <p:cNvPr id="30722" name="Picture 2" descr="C:\Documents and Settings\1\Рабочий стол\Новая папка\горноста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79123" cy="2786082"/>
          </a:xfrm>
          <a:prstGeom prst="rect">
            <a:avLst/>
          </a:prstGeom>
          <a:noFill/>
        </p:spPr>
      </p:pic>
      <p:pic>
        <p:nvPicPr>
          <p:cNvPr id="30723" name="Picture 3" descr="C:\Documents and Settings\1\Рабочий стол\Новая папка\каба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59578" y="3714752"/>
            <a:ext cx="4638706" cy="291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Рысь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9189" y="4286256"/>
            <a:ext cx="3654899" cy="857256"/>
          </a:xfrm>
        </p:spPr>
        <p:txBody>
          <a:bodyPr/>
          <a:lstStyle/>
          <a:p>
            <a:r>
              <a:rPr lang="ru-RU" dirty="0" smtClean="0"/>
              <a:t>Изюбрь </a:t>
            </a:r>
            <a:endParaRPr lang="ru-RU" dirty="0"/>
          </a:p>
        </p:txBody>
      </p:sp>
      <p:pic>
        <p:nvPicPr>
          <p:cNvPr id="31746" name="Picture 2" descr="C:\Documents and Settings\1\Рабочий стол\Новая папка\рыс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953" y="1500174"/>
            <a:ext cx="4381531" cy="3286148"/>
          </a:xfrm>
          <a:prstGeom prst="rect">
            <a:avLst/>
          </a:prstGeom>
          <a:noFill/>
        </p:spPr>
      </p:pic>
      <p:pic>
        <p:nvPicPr>
          <p:cNvPr id="31747" name="Picture 3" descr="C:\Documents and Settings\1\Рабочий стол\Новая папка\кабарг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812601" cy="386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sch21yar.narod.ru/reg04ger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187234" cy="4143404"/>
          </a:xfrm>
          <a:prstGeom prst="rect">
            <a:avLst/>
          </a:prstGeom>
          <a:noFill/>
        </p:spPr>
      </p:pic>
      <p:pic>
        <p:nvPicPr>
          <p:cNvPr id="22530" name="Picture 2" descr="C:\Documents and Settings\1\Мои документы\Мои рисунки\СИМВОЛИКА\полбюпоб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7051" y="785794"/>
            <a:ext cx="405439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Косули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Лось </a:t>
            </a:r>
            <a:endParaRPr lang="ru-RU" dirty="0"/>
          </a:p>
        </p:txBody>
      </p:sp>
      <p:pic>
        <p:nvPicPr>
          <p:cNvPr id="32770" name="Picture 2" descr="C:\Documents and Settings\1\Рабочий стол\Новая папка\косул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714776" cy="2571768"/>
          </a:xfrm>
          <a:prstGeom prst="rect">
            <a:avLst/>
          </a:prstGeom>
          <a:noFill/>
        </p:spPr>
      </p:pic>
      <p:pic>
        <p:nvPicPr>
          <p:cNvPr id="32771" name="Picture 3" descr="C:\Documents and Settings\1\Рабочий стол\Новая папка\лос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9100" y="1388894"/>
            <a:ext cx="3976304" cy="518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7893866" cy="792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Полезные ископаемые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464710" cy="3489960"/>
          </a:xfrm>
        </p:spPr>
        <p:txBody>
          <a:bodyPr/>
          <a:lstStyle/>
          <a:p>
            <a:r>
              <a:rPr lang="ru-RU" dirty="0" smtClean="0"/>
              <a:t>На территории Бурятии разведано более 700 месторождений различных полезных ископаемых.</a:t>
            </a:r>
            <a:endParaRPr lang="ru-RU" dirty="0"/>
          </a:p>
        </p:txBody>
      </p:sp>
      <p:pic>
        <p:nvPicPr>
          <p:cNvPr id="33794" name="Picture 2" descr="C:\Documents and Settings\1\Рабочий стол\Новая папка\месторождения 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2906" y="1500174"/>
            <a:ext cx="4566811" cy="37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Нефрит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500042"/>
            <a:ext cx="3931920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247 </a:t>
            </a:r>
            <a:r>
              <a:rPr lang="ru-RU" dirty="0" smtClean="0">
                <a:hlinkClick r:id="rId2" tooltip="Золото"/>
              </a:rPr>
              <a:t>золота</a:t>
            </a:r>
            <a:r>
              <a:rPr lang="ru-RU" dirty="0" smtClean="0"/>
              <a:t> 7 месторождений </a:t>
            </a:r>
            <a:r>
              <a:rPr lang="ru-RU" dirty="0" smtClean="0">
                <a:hlinkClick r:id="rId3" tooltip="Вольфрам"/>
              </a:rPr>
              <a:t>вольфрама</a:t>
            </a:r>
            <a:r>
              <a:rPr lang="ru-RU" dirty="0" smtClean="0"/>
              <a:t>, 13 — </a:t>
            </a:r>
            <a:r>
              <a:rPr lang="ru-RU" dirty="0" smtClean="0">
                <a:hlinkClick r:id="rId4" tooltip="Уран (элемент)"/>
              </a:rPr>
              <a:t>урана</a:t>
            </a:r>
            <a:r>
              <a:rPr lang="ru-RU" dirty="0" smtClean="0"/>
              <a:t>, 4 — </a:t>
            </a:r>
            <a:r>
              <a:rPr lang="ru-RU" dirty="0" smtClean="0">
                <a:hlinkClick r:id="rId5" tooltip="Полиметаллические руды"/>
              </a:rPr>
              <a:t>полиметаллов</a:t>
            </a:r>
            <a:r>
              <a:rPr lang="ru-RU" dirty="0" smtClean="0"/>
              <a:t>, по 2 — </a:t>
            </a:r>
            <a:r>
              <a:rPr lang="ru-RU" dirty="0" smtClean="0">
                <a:hlinkClick r:id="rId6" tooltip="Молибден"/>
              </a:rPr>
              <a:t>молибдена</a:t>
            </a:r>
            <a:r>
              <a:rPr lang="ru-RU" dirty="0" smtClean="0"/>
              <a:t> и </a:t>
            </a:r>
            <a:r>
              <a:rPr lang="ru-RU" dirty="0" smtClean="0">
                <a:hlinkClick r:id="rId7" tooltip="Бериллий"/>
              </a:rPr>
              <a:t>бериллия</a:t>
            </a:r>
            <a:r>
              <a:rPr lang="ru-RU" dirty="0" smtClean="0"/>
              <a:t>, по одному — </a:t>
            </a:r>
            <a:r>
              <a:rPr lang="ru-RU" dirty="0" smtClean="0">
                <a:hlinkClick r:id="rId8" tooltip="Олово"/>
              </a:rPr>
              <a:t>олова</a:t>
            </a:r>
            <a:r>
              <a:rPr lang="ru-RU" dirty="0" smtClean="0"/>
              <a:t> и </a:t>
            </a:r>
            <a:r>
              <a:rPr lang="ru-RU" dirty="0" smtClean="0">
                <a:hlinkClick r:id="rId9" tooltip="Алюминий"/>
              </a:rPr>
              <a:t>алюминия</a:t>
            </a:r>
            <a:r>
              <a:rPr lang="ru-RU" dirty="0" smtClean="0"/>
              <a:t>. Также разведано 8 месторождений </a:t>
            </a:r>
            <a:r>
              <a:rPr lang="ru-RU" dirty="0" smtClean="0">
                <a:hlinkClick r:id="rId10" tooltip="Плавиковый шпат"/>
              </a:rPr>
              <a:t>плавикового шпата</a:t>
            </a:r>
            <a:r>
              <a:rPr lang="ru-RU" dirty="0" smtClean="0"/>
              <a:t>, 10 месторождений </a:t>
            </a:r>
            <a:r>
              <a:rPr lang="ru-RU" dirty="0" smtClean="0">
                <a:hlinkClick r:id="rId11" tooltip="Бурый уголь"/>
              </a:rPr>
              <a:t>бурого</a:t>
            </a:r>
            <a:r>
              <a:rPr lang="ru-RU" dirty="0" smtClean="0"/>
              <a:t> и 4 месторождения </a:t>
            </a:r>
            <a:r>
              <a:rPr lang="ru-RU" dirty="0" smtClean="0">
                <a:hlinkClick r:id="rId12" tooltip="Каменный уголь"/>
              </a:rPr>
              <a:t>каменного угля</a:t>
            </a:r>
            <a:r>
              <a:rPr lang="ru-RU" dirty="0" smtClean="0"/>
              <a:t>, 2 месторождения </a:t>
            </a:r>
            <a:r>
              <a:rPr lang="ru-RU" dirty="0" smtClean="0">
                <a:hlinkClick r:id="rId13" tooltip="Асбест"/>
              </a:rPr>
              <a:t>асбеста</a:t>
            </a:r>
            <a:r>
              <a:rPr lang="ru-RU" dirty="0" smtClean="0"/>
              <a:t>, ряд нефритовых и строительного сырья, а также </a:t>
            </a:r>
            <a:r>
              <a:rPr lang="ru-RU" dirty="0" smtClean="0">
                <a:hlinkClick r:id="rId14" tooltip="Апатит"/>
              </a:rPr>
              <a:t>апатита</a:t>
            </a:r>
            <a:r>
              <a:rPr lang="ru-RU" dirty="0" smtClean="0"/>
              <a:t>, </a:t>
            </a:r>
            <a:r>
              <a:rPr lang="ru-RU" dirty="0" smtClean="0">
                <a:hlinkClick r:id="rId15" tooltip="Фосфорит"/>
              </a:rPr>
              <a:t>фосфорита</a:t>
            </a:r>
            <a:r>
              <a:rPr lang="ru-RU" dirty="0" smtClean="0"/>
              <a:t>, </a:t>
            </a:r>
            <a:r>
              <a:rPr lang="ru-RU" dirty="0" err="1" smtClean="0">
                <a:hlinkClick r:id="rId16" tooltip="Графит"/>
              </a:rPr>
              <a:t>графитa</a:t>
            </a:r>
            <a:r>
              <a:rPr lang="ru-RU" dirty="0" smtClean="0"/>
              <a:t> и </a:t>
            </a:r>
            <a:r>
              <a:rPr lang="ru-RU" u="sng" dirty="0" smtClean="0"/>
              <a:t>цеолитов</a:t>
            </a:r>
          </a:p>
          <a:p>
            <a:endParaRPr lang="ru-RU" dirty="0"/>
          </a:p>
        </p:txBody>
      </p:sp>
      <p:pic>
        <p:nvPicPr>
          <p:cNvPr id="34818" name="Picture 2" descr="C:\Documents and Settings\1\Рабочий стол\Новая папка\нефри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647655" y="1714488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Вольфрам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Залежи титана</a:t>
            </a:r>
            <a:endParaRPr lang="ru-RU" dirty="0"/>
          </a:p>
        </p:txBody>
      </p:sp>
      <p:pic>
        <p:nvPicPr>
          <p:cNvPr id="35842" name="Picture 2" descr="C:\Documents and Settings\1\Рабочий стол\Новая папка\вольфрам в закаменском район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97710" cy="3429024"/>
          </a:xfrm>
          <a:prstGeom prst="rect">
            <a:avLst/>
          </a:prstGeom>
          <a:noFill/>
        </p:spPr>
      </p:pic>
      <p:pic>
        <p:nvPicPr>
          <p:cNvPr id="35843" name="Picture 3" descr="C:\Documents and Settings\1\Рабочий стол\Новая папка\залежи титана в Буряти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5720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93866" cy="7921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Недра Бурятии содержат: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48 % балансовых запасов </a:t>
            </a:r>
            <a:r>
              <a:rPr lang="ru-RU" u="sng" dirty="0" smtClean="0">
                <a:hlinkClick r:id="rId2" tooltip="Цинк"/>
              </a:rPr>
              <a:t>цинка</a:t>
            </a:r>
            <a:r>
              <a:rPr lang="ru-RU" dirty="0" smtClean="0"/>
              <a:t> России, </a:t>
            </a:r>
          </a:p>
          <a:p>
            <a:pPr lvl="0"/>
            <a:r>
              <a:rPr lang="ru-RU" dirty="0" smtClean="0"/>
              <a:t>24 % — </a:t>
            </a:r>
            <a:r>
              <a:rPr lang="ru-RU" u="sng" dirty="0" smtClean="0">
                <a:hlinkClick r:id="rId3" tooltip="Свинец"/>
              </a:rPr>
              <a:t>свинца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37 % — </a:t>
            </a:r>
            <a:r>
              <a:rPr lang="ru-RU" u="sng" dirty="0" smtClean="0">
                <a:hlinkClick r:id="rId4" tooltip="Молибден"/>
              </a:rPr>
              <a:t>молибдена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27 % — </a:t>
            </a:r>
            <a:r>
              <a:rPr lang="ru-RU" u="sng" dirty="0" smtClean="0">
                <a:hlinkClick r:id="rId5" tooltip="Вольфрам"/>
              </a:rPr>
              <a:t>вольфрама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16 % — </a:t>
            </a:r>
            <a:r>
              <a:rPr lang="ru-RU" u="sng" dirty="0" smtClean="0">
                <a:hlinkClick r:id="rId6" tooltip="Плавиковый шпат"/>
              </a:rPr>
              <a:t>плавикового шпата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15 % — </a:t>
            </a:r>
            <a:r>
              <a:rPr lang="ru-RU" u="sng" dirty="0" err="1" smtClean="0">
                <a:hlinkClick r:id="rId7" tooltip="Хризотил-асбест"/>
              </a:rPr>
              <a:t>хризотил-асбеста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6866" name="Picture 2" descr="C:\Documents and Settings\1\Рабочий стол\Новая папка\месторождение золота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29124" y="1714488"/>
            <a:ext cx="4286280" cy="3929090"/>
          </a:xfrm>
          <a:prstGeom prst="rect">
            <a:avLst/>
          </a:prstGeom>
          <a:noFill/>
        </p:spPr>
      </p:pic>
      <p:pic>
        <p:nvPicPr>
          <p:cNvPr id="36867" name="Picture 3" descr="C:\Documents and Settings\1\Рабочий стол\Новая папка\i[2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4769262"/>
            <a:ext cx="2428892" cy="181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7224" y="214290"/>
            <a:ext cx="8036742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Заповедники и национальные парки Бурятии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5857884" y="1214422"/>
            <a:ext cx="3286115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6072197" y="1447800"/>
            <a:ext cx="2511891" cy="348996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1.Тункинский национальный парк.</a:t>
            </a:r>
          </a:p>
          <a:p>
            <a:r>
              <a:rPr lang="ru-RU" sz="2000" dirty="0" smtClean="0"/>
              <a:t>2.Забайкальский национальный парк.</a:t>
            </a:r>
          </a:p>
          <a:p>
            <a:r>
              <a:rPr lang="ru-RU" sz="2000" dirty="0" smtClean="0"/>
              <a:t>3. </a:t>
            </a:r>
            <a:r>
              <a:rPr lang="ru-RU" sz="2000" dirty="0" err="1" smtClean="0"/>
              <a:t>Баргузинский</a:t>
            </a:r>
            <a:r>
              <a:rPr lang="ru-RU" sz="2000" dirty="0" smtClean="0"/>
              <a:t> заповедник.</a:t>
            </a:r>
          </a:p>
          <a:p>
            <a:r>
              <a:rPr lang="ru-RU" sz="2000" dirty="0" smtClean="0"/>
              <a:t>4.Джергинский заповедник.</a:t>
            </a:r>
          </a:p>
          <a:p>
            <a:r>
              <a:rPr lang="ru-RU" sz="2000" dirty="0" smtClean="0"/>
              <a:t>5.Байкальский заповедник</a:t>
            </a:r>
            <a:endParaRPr lang="ru-RU" sz="2000" dirty="0"/>
          </a:p>
        </p:txBody>
      </p:sp>
      <p:pic>
        <p:nvPicPr>
          <p:cNvPr id="17" name="Содержимое 16" descr="Выберите объект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600079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36742" cy="7921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Тункинский</a:t>
            </a:r>
            <a:r>
              <a:rPr lang="ru-RU" dirty="0" smtClean="0">
                <a:solidFill>
                  <a:srgbClr val="FF0000"/>
                </a:solidFill>
              </a:rPr>
              <a:t> национальный парк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6379" y="1447800"/>
            <a:ext cx="3297709" cy="51244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Водопад на реке </a:t>
            </a:r>
            <a:r>
              <a:rPr lang="ru-RU" dirty="0" err="1" smtClean="0"/>
              <a:t>Кыренга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Минеральные лечебные источники.</a:t>
            </a:r>
          </a:p>
          <a:p>
            <a:r>
              <a:rPr lang="ru-RU" dirty="0" smtClean="0"/>
              <a:t>Место поклонения местных жителей «</a:t>
            </a:r>
            <a:r>
              <a:rPr lang="ru-RU" dirty="0" err="1" smtClean="0"/>
              <a:t>Тамхи-Баряша</a:t>
            </a:r>
            <a:r>
              <a:rPr lang="ru-RU" dirty="0" smtClean="0"/>
              <a:t>», где просят покровительства во время путешествия.</a:t>
            </a:r>
          </a:p>
        </p:txBody>
      </p:sp>
      <p:pic>
        <p:nvPicPr>
          <p:cNvPr id="37890" name="Picture 2" descr="C:\Documents and Settings\1\Рабочий стол\Новая папка\tunka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4286280" cy="2431664"/>
          </a:xfrm>
          <a:prstGeom prst="rect">
            <a:avLst/>
          </a:prstGeom>
          <a:noFill/>
        </p:spPr>
      </p:pic>
      <p:pic>
        <p:nvPicPr>
          <p:cNvPr id="37891" name="Picture 3" descr="C:\Documents and Settings\1\Рабочий стол\Новая папка\тункинский национальный пар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2862271" cy="2481738"/>
          </a:xfrm>
          <a:prstGeom prst="rect">
            <a:avLst/>
          </a:prstGeom>
          <a:noFill/>
        </p:spPr>
      </p:pic>
      <p:pic>
        <p:nvPicPr>
          <p:cNvPr id="37892" name="Picture 4" descr="C:\Documents and Settings\1\Рабочий стол\Новая папка\арш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857628"/>
            <a:ext cx="237698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93866" cy="792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Забайкальский национальный парк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51959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состав его территории вошли такие замечательные и неповторимые по своей красоте природные комплексы как полуостров Святой Нос, южная часть </a:t>
            </a:r>
            <a:r>
              <a:rPr lang="ru-RU" dirty="0" err="1" smtClean="0"/>
              <a:t>Баргузинского</a:t>
            </a:r>
            <a:r>
              <a:rPr lang="ru-RU" dirty="0" smtClean="0"/>
              <a:t> хребта до </a:t>
            </a:r>
            <a:r>
              <a:rPr lang="ru-RU" dirty="0" err="1" smtClean="0"/>
              <a:t>Баргузинского</a:t>
            </a:r>
            <a:r>
              <a:rPr lang="ru-RU" dirty="0" smtClean="0"/>
              <a:t> заповедника, </a:t>
            </a:r>
            <a:r>
              <a:rPr lang="ru-RU" dirty="0" err="1" smtClean="0"/>
              <a:t>Ушканьи</a:t>
            </a:r>
            <a:r>
              <a:rPr lang="ru-RU" dirty="0" smtClean="0"/>
              <a:t> острова, острова </a:t>
            </a:r>
            <a:r>
              <a:rPr lang="ru-RU" dirty="0" err="1" smtClean="0"/>
              <a:t>Чивыркуйского</a:t>
            </a:r>
            <a:r>
              <a:rPr lang="ru-RU" dirty="0" smtClean="0"/>
              <a:t> залива, </a:t>
            </a:r>
            <a:r>
              <a:rPr lang="ru-RU" dirty="0" err="1" smtClean="0"/>
              <a:t>Баргузинский</a:t>
            </a:r>
            <a:r>
              <a:rPr lang="ru-RU" dirty="0" smtClean="0"/>
              <a:t> и </a:t>
            </a:r>
            <a:r>
              <a:rPr lang="ru-RU" dirty="0" err="1" smtClean="0"/>
              <a:t>Чивыркуйский</a:t>
            </a:r>
            <a:r>
              <a:rPr lang="ru-RU" dirty="0" smtClean="0"/>
              <a:t> заливы.</a:t>
            </a:r>
            <a:endParaRPr lang="ru-RU" dirty="0"/>
          </a:p>
        </p:txBody>
      </p:sp>
      <p:pic>
        <p:nvPicPr>
          <p:cNvPr id="38914" name="Picture 2" descr="C:\Documents and Settings\1\Рабочий стол\Новая папка\zabaikallogo[1]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504953" cy="1504953"/>
          </a:xfrm>
          <a:prstGeom prst="rect">
            <a:avLst/>
          </a:prstGeom>
          <a:noFill/>
        </p:spPr>
      </p:pic>
      <p:pic>
        <p:nvPicPr>
          <p:cNvPr id="38916" name="Picture 4" descr="C:\Documents and Settings\1\Рабочий стол\Новая папка\i[8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857652" cy="2520333"/>
          </a:xfrm>
          <a:prstGeom prst="rect">
            <a:avLst/>
          </a:prstGeom>
          <a:noFill/>
        </p:spPr>
      </p:pic>
      <p:pic>
        <p:nvPicPr>
          <p:cNvPr id="38917" name="Picture 5" descr="C:\Documents and Settings\1\Рабочий стол\Новая папка\zabaykalsky_park_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14422"/>
            <a:ext cx="3643338" cy="273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65304" cy="7921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Баргузинский</a:t>
            </a:r>
            <a:r>
              <a:rPr lang="ru-RU" dirty="0" smtClean="0">
                <a:solidFill>
                  <a:srgbClr val="FF0000"/>
                </a:solidFill>
              </a:rPr>
              <a:t> заповедник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Создан для восстановления популяции </a:t>
            </a:r>
            <a:r>
              <a:rPr lang="ru-RU" dirty="0" err="1" smtClean="0"/>
              <a:t>баргузинского</a:t>
            </a:r>
            <a:r>
              <a:rPr lang="ru-RU" dirty="0" smtClean="0"/>
              <a:t> соболя.</a:t>
            </a:r>
            <a:endParaRPr lang="ru-RU" dirty="0"/>
          </a:p>
        </p:txBody>
      </p:sp>
      <p:pic>
        <p:nvPicPr>
          <p:cNvPr id="40962" name="Picture 2" descr="C:\Documents and Settings\1\Рабочий стол\Новая папка\соболь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00438"/>
            <a:ext cx="2515860" cy="1928826"/>
          </a:xfrm>
          <a:prstGeom prst="rect">
            <a:avLst/>
          </a:prstGeom>
          <a:noFill/>
        </p:spPr>
      </p:pic>
      <p:pic>
        <p:nvPicPr>
          <p:cNvPr id="40963" name="Picture 3" descr="C:\Documents and Settings\1\Рабочий стол\Новая папка\баргузинский запове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5486394" cy="3270418"/>
          </a:xfrm>
          <a:prstGeom prst="rect">
            <a:avLst/>
          </a:prstGeom>
          <a:noFill/>
        </p:spPr>
      </p:pic>
      <p:pic>
        <p:nvPicPr>
          <p:cNvPr id="40964" name="Picture 4" descr="C:\Documents and Settings\1\Рабочий стол\Новая папка\Баргузинский заповедник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244" y="1150922"/>
            <a:ext cx="3318846" cy="213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679552" cy="7921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Джергинский</a:t>
            </a:r>
            <a:r>
              <a:rPr lang="ru-RU" dirty="0" smtClean="0">
                <a:solidFill>
                  <a:srgbClr val="FF0000"/>
                </a:solidFill>
              </a:rPr>
              <a:t> заповедник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Находится в </a:t>
            </a:r>
            <a:r>
              <a:rPr lang="ru-RU" dirty="0" err="1" smtClean="0"/>
              <a:t>Курумканском</a:t>
            </a:r>
            <a:r>
              <a:rPr lang="ru-RU" dirty="0" smtClean="0"/>
              <a:t> районе. Охраняется черный журавль и черный аист.</a:t>
            </a:r>
            <a:endParaRPr lang="ru-RU" dirty="0"/>
          </a:p>
        </p:txBody>
      </p:sp>
      <p:pic>
        <p:nvPicPr>
          <p:cNvPr id="39938" name="Picture 2" descr="C:\Documents and Settings\1\Рабочий стол\Новая папка\Джергинский заповедник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3144306" cy="3500462"/>
          </a:xfrm>
          <a:prstGeom prst="rect">
            <a:avLst/>
          </a:prstGeom>
          <a:noFill/>
        </p:spPr>
      </p:pic>
      <p:pic>
        <p:nvPicPr>
          <p:cNvPr id="39939" name="Picture 3" descr="C:\Documents and Settings\1\Рабочий стол\Новая папка\россомаха в Джергинском заповедни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3000396" cy="2214554"/>
          </a:xfrm>
          <a:prstGeom prst="rect">
            <a:avLst/>
          </a:prstGeom>
          <a:noFill/>
        </p:spPr>
      </p:pic>
      <p:pic>
        <p:nvPicPr>
          <p:cNvPr id="39940" name="Picture 4" descr="C:\Documents and Settings\1\Рабочий стол\Новая папка\UCADLF97YCALXQE9JCAEZKBPGCA087FL4CA64REN4CA85MZ2ACAWCW88RCART20Y0CAS88WQ6CAWVEGBYCAB8S2IXCAMKF9VXCA1VPP7VCA3CQ5HICA3TQLUTCA0LUJUDCA3H381ICA16LSNACA95TWYICA8H3IX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20399"/>
            <a:ext cx="2214578" cy="3133837"/>
          </a:xfrm>
          <a:prstGeom prst="rect">
            <a:avLst/>
          </a:prstGeom>
          <a:noFill/>
        </p:spPr>
      </p:pic>
      <p:pic>
        <p:nvPicPr>
          <p:cNvPr id="39941" name="Picture 5" descr="C:\Documents and Settings\1\Рабочий стол\Новая папка\Джергинский заповед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857760"/>
            <a:ext cx="228601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Большую часть республики занимают леса - 83%</a:t>
            </a:r>
            <a:endParaRPr lang="ru-RU" dirty="0"/>
          </a:p>
        </p:txBody>
      </p:sp>
      <p:pic>
        <p:nvPicPr>
          <p:cNvPr id="1028" name="Picture 4" descr="D:\Картинки\картинки\Бурятия\Y2k\A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899002" cy="518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108180" cy="7921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Байкальский заповедник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7800"/>
            <a:ext cx="4324862" cy="51959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Территория заповедника стала надежным домом для многих диких растений и животных. В заповеднике встречаются около 40 растений, ставших редкостью для Сибири, а некоторые их них занесены в Красную Книгу России, например, ветреница байкальская, касатик гладкий, башмачок крупноцветковый.</a:t>
            </a:r>
            <a:endParaRPr lang="ru-RU" dirty="0"/>
          </a:p>
        </p:txBody>
      </p:sp>
      <p:pic>
        <p:nvPicPr>
          <p:cNvPr id="41986" name="Picture 2" descr="C:\Documents and Settings\1\Рабочий стол\Новая папка\байкальский заповедн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50141"/>
            <a:ext cx="3214710" cy="2411033"/>
          </a:xfrm>
          <a:prstGeom prst="rect">
            <a:avLst/>
          </a:prstGeom>
          <a:noFill/>
        </p:spPr>
      </p:pic>
      <p:pic>
        <p:nvPicPr>
          <p:cNvPr id="41987" name="Picture 3" descr="C:\Documents and Settings\1\Рабочий стол\Новая папка\5CAAS4Q4YCAXKPBXACAV6F1JKCAKWAKLUCAW5BVGXCAPP25CSCAZEUUJNCA3Y4GN4CAQLFSQ2CAVCKG1GCADK7X17CAROL2CYCA0VDGFOCA8LUH7FCA0H6457CA7KIWVZCA58J3S0CACQVI1WCAPLW7CKCAUJ3V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5"/>
            <a:ext cx="3286148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Столица республики – город Улан-Удэ</a:t>
            </a:r>
            <a:endParaRPr lang="ru-RU" dirty="0"/>
          </a:p>
        </p:txBody>
      </p:sp>
      <p:pic>
        <p:nvPicPr>
          <p:cNvPr id="5122" name="Picture 2" descr="D:\Картинки\картинки\Бурятия\Y2k\0921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901440" cy="2926080"/>
          </a:xfrm>
          <a:prstGeom prst="rect">
            <a:avLst/>
          </a:prstGeom>
          <a:noFill/>
        </p:spPr>
      </p:pic>
      <p:pic>
        <p:nvPicPr>
          <p:cNvPr id="6146" name="Picture 2" descr="D:\Картинки\картинки\Бурятия\Y2k\0921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902075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Г.Улан-Удэ в начале ХХ </a:t>
            </a:r>
            <a:r>
              <a:rPr lang="ru-RU" dirty="0" err="1" smtClean="0"/>
              <a:t>века.Торговая</a:t>
            </a:r>
            <a:r>
              <a:rPr lang="ru-RU" dirty="0" smtClean="0"/>
              <a:t> площадь </a:t>
            </a:r>
            <a:r>
              <a:rPr lang="ru-RU" dirty="0" err="1" smtClean="0"/>
              <a:t>Гостинные</a:t>
            </a:r>
            <a:r>
              <a:rPr lang="ru-RU" dirty="0" smtClean="0"/>
              <a:t> ряды</a:t>
            </a:r>
            <a:endParaRPr lang="ru-RU" dirty="0"/>
          </a:p>
        </p:txBody>
      </p:sp>
      <p:pic>
        <p:nvPicPr>
          <p:cNvPr id="3074" name="Picture 2" descr="D:\Картинки\картинки\Бурятия\Y2k\AORO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923" y="500042"/>
            <a:ext cx="834971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артинки\картинки\Бурятия\Y2k\Ulan-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428652"/>
            <a:ext cx="15992476" cy="1204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61% жителей – русские, 30% - буряты, другие национальности – 9%. Коренные жители – буряты. Исповедуют буддизм.</a:t>
            </a:r>
            <a:endParaRPr lang="ru-RU" dirty="0"/>
          </a:p>
        </p:txBody>
      </p:sp>
      <p:pic>
        <p:nvPicPr>
          <p:cNvPr id="5123" name="Picture 3" descr="D:\Картинки\картинки\Бурятия\Y2k\BUR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1803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52169" y="500042"/>
            <a:ext cx="3931920" cy="63579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Республика Бурятия входит в горную зону, занимающую значительную часть юга </a:t>
            </a:r>
            <a:r>
              <a:rPr lang="ru-RU" u="sng" dirty="0" smtClean="0">
                <a:hlinkClick r:id="rId2" tooltip="Восточная Сибирь"/>
              </a:rPr>
              <a:t>Восточной Сибири</a:t>
            </a:r>
            <a:r>
              <a:rPr lang="ru-RU" dirty="0" smtClean="0"/>
              <a:t>. </a:t>
            </a:r>
            <a:r>
              <a:rPr lang="ru-RU" u="sng" dirty="0" smtClean="0">
                <a:hlinkClick r:id="rId3" tooltip="Рельеф"/>
              </a:rPr>
              <a:t>Рельеф</a:t>
            </a:r>
            <a:r>
              <a:rPr lang="ru-RU" dirty="0" smtClean="0"/>
              <a:t> характеризуется мощными горными </a:t>
            </a:r>
            <a:r>
              <a:rPr lang="ru-RU" dirty="0" smtClean="0"/>
              <a:t>хребтами. </a:t>
            </a:r>
            <a:r>
              <a:rPr lang="ru-RU" dirty="0" smtClean="0"/>
              <a:t>Площадь гор более чем в 4 раза превышает площадь, занимаемую низменностями. Самая высокая покрытая ледниками вершина </a:t>
            </a:r>
            <a:r>
              <a:rPr lang="ru-RU" u="sng" dirty="0" err="1" smtClean="0">
                <a:hlinkClick r:id="rId4" tooltip="Мунку-Сардык"/>
              </a:rPr>
              <a:t>Мунку-Сардык</a:t>
            </a:r>
            <a:r>
              <a:rPr lang="ru-RU" dirty="0" smtClean="0"/>
              <a:t> в </a:t>
            </a:r>
            <a:r>
              <a:rPr lang="ru-RU" u="sng" dirty="0" smtClean="0">
                <a:hlinkClick r:id="rId5" tooltip="Восточный Саян"/>
              </a:rPr>
              <a:t>Восточных Саянах</a:t>
            </a:r>
            <a:r>
              <a:rPr lang="ru-RU" dirty="0" smtClean="0"/>
              <a:t> 3491 м над уровнем моря.</a:t>
            </a:r>
          </a:p>
          <a:p>
            <a:endParaRPr lang="ru-RU" dirty="0"/>
          </a:p>
        </p:txBody>
      </p:sp>
      <p:pic>
        <p:nvPicPr>
          <p:cNvPr id="7170" name="Picture 2" descr="http://upload.wikimedia.org/wikipedia/commons/thumb/c/c3/%D0%92_%D0%B4%D0%BE%D0%BB%D0%B8%D0%BD%D0%B5_%D0%B2%D1%83%D0%BB%D0%BA%D0%B0%D0%BD%D0%BE%D0%B2.jpg/220px-%D0%92_%D0%B4%D0%BE%D0%BB%D0%B8%D0%BD%D0%B5_%D0%B2%D1%83%D0%BB%D0%BA%D0%B0%D0%BD%D0%BE%D0%B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1" y="357166"/>
            <a:ext cx="4000528" cy="3071834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бурятия\tunka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1595" y="3643314"/>
            <a:ext cx="412752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Климат </a:t>
            </a:r>
            <a:r>
              <a:rPr lang="ru-RU" dirty="0" smtClean="0"/>
              <a:t>Бурятии резко-континентальный. </a:t>
            </a:r>
            <a:r>
              <a:rPr lang="ru-RU" dirty="0" smtClean="0">
                <a:solidFill>
                  <a:srgbClr val="FF0000"/>
                </a:solidFill>
              </a:rPr>
              <a:t>Зима</a:t>
            </a:r>
            <a:r>
              <a:rPr lang="ru-RU" dirty="0" smtClean="0"/>
              <a:t> холодная, с сухим морозом и малым количеством снега. </a:t>
            </a:r>
            <a:r>
              <a:rPr lang="ru-RU" dirty="0" smtClean="0">
                <a:solidFill>
                  <a:srgbClr val="FF0000"/>
                </a:solidFill>
              </a:rPr>
              <a:t>Весна</a:t>
            </a:r>
            <a:r>
              <a:rPr lang="ru-RU" dirty="0" smtClean="0"/>
              <a:t> ветреная, с заморозками и почти без осадков. </a:t>
            </a:r>
            <a:r>
              <a:rPr lang="ru-RU" dirty="0" smtClean="0">
                <a:solidFill>
                  <a:srgbClr val="FF0000"/>
                </a:solidFill>
              </a:rPr>
              <a:t>Лето</a:t>
            </a:r>
            <a:r>
              <a:rPr lang="ru-RU" dirty="0" smtClean="0"/>
              <a:t> короткое, с жаркими днями и прохладными ночами, с обильными осадками в июле и августе. </a:t>
            </a:r>
            <a:r>
              <a:rPr lang="ru-RU" dirty="0" smtClean="0">
                <a:solidFill>
                  <a:srgbClr val="FF0000"/>
                </a:solidFill>
              </a:rPr>
              <a:t>Осень</a:t>
            </a:r>
            <a:r>
              <a:rPr lang="ru-RU" dirty="0" smtClean="0"/>
              <a:t> наступает незаметно, без резкой смены погоды, в отдельные годы она бывает долгой и теплой. Средняя температура летом +18,5 °С, зимой −22 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445</Words>
  <PresentationFormat>Экран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Республика Бурятия – мой родной край</vt:lpstr>
      <vt:lpstr>Слайд 2</vt:lpstr>
      <vt:lpstr>Слайд 3</vt:lpstr>
      <vt:lpstr>Столица республики – город Улан-Удэ</vt:lpstr>
      <vt:lpstr>Г.Улан-Удэ в начале ХХ века.Торговая площадь Гостинные ряды</vt:lpstr>
      <vt:lpstr>Слайд 6</vt:lpstr>
      <vt:lpstr>61% жителей – русские, 30% - буряты, другие национальности – 9%. Коренные жители – буряты. Исповедуют буддизм.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Бурятия – мой родной край</dc:title>
  <cp:lastModifiedBy>SamLab.ws</cp:lastModifiedBy>
  <cp:revision>45</cp:revision>
  <dcterms:modified xsi:type="dcterms:W3CDTF">2002-01-01T01:01:54Z</dcterms:modified>
</cp:coreProperties>
</file>